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1" r:id="rId3"/>
    <p:sldId id="264" r:id="rId4"/>
    <p:sldId id="257" r:id="rId5"/>
    <p:sldId id="287" r:id="rId6"/>
    <p:sldId id="269" r:id="rId7"/>
    <p:sldId id="258" r:id="rId8"/>
    <p:sldId id="283" r:id="rId9"/>
    <p:sldId id="288" r:id="rId10"/>
    <p:sldId id="284" r:id="rId11"/>
    <p:sldId id="259" r:id="rId12"/>
    <p:sldId id="262" r:id="rId13"/>
    <p:sldId id="274" r:id="rId14"/>
    <p:sldId id="285" r:id="rId15"/>
    <p:sldId id="273" r:id="rId16"/>
    <p:sldId id="276" r:id="rId17"/>
    <p:sldId id="286" r:id="rId18"/>
    <p:sldId id="260" r:id="rId19"/>
    <p:sldId id="261" r:id="rId20"/>
    <p:sldId id="265" r:id="rId21"/>
    <p:sldId id="289" r:id="rId22"/>
    <p:sldId id="266" r:id="rId23"/>
    <p:sldId id="268" r:id="rId24"/>
    <p:sldId id="270" r:id="rId25"/>
    <p:sldId id="271" r:id="rId26"/>
    <p:sldId id="290" r:id="rId27"/>
    <p:sldId id="277" r:id="rId28"/>
    <p:sldId id="291" r:id="rId29"/>
    <p:sldId id="279" r:id="rId30"/>
    <p:sldId id="282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AB0"/>
    <a:srgbClr val="51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11" autoAdjust="0"/>
  </p:normalViewPr>
  <p:slideViewPr>
    <p:cSldViewPr snapToGrid="0">
      <p:cViewPr varScale="1">
        <p:scale>
          <a:sx n="56" d="100"/>
          <a:sy n="56" d="100"/>
        </p:scale>
        <p:origin x="360" y="6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Tabelle1!$M$14</c:f>
              <c:strCache>
                <c:ptCount val="1"/>
                <c:pt idx="0">
                  <c:v>Overall triangles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Tabelle1!$M$15:$M$27</c:f>
              <c:numCache>
                <c:formatCode>General</c:formatCode>
                <c:ptCount val="13"/>
                <c:pt idx="0">
                  <c:v>168720</c:v>
                </c:pt>
                <c:pt idx="1">
                  <c:v>1919182</c:v>
                </c:pt>
                <c:pt idx="2">
                  <c:v>3591320</c:v>
                </c:pt>
                <c:pt idx="3">
                  <c:v>5390250</c:v>
                </c:pt>
                <c:pt idx="4">
                  <c:v>7091538</c:v>
                </c:pt>
                <c:pt idx="5">
                  <c:v>8861010</c:v>
                </c:pt>
                <c:pt idx="6">
                  <c:v>10593762</c:v>
                </c:pt>
                <c:pt idx="7">
                  <c:v>12331354</c:v>
                </c:pt>
                <c:pt idx="8">
                  <c:v>14095618</c:v>
                </c:pt>
                <c:pt idx="9">
                  <c:v>15825536</c:v>
                </c:pt>
                <c:pt idx="10">
                  <c:v>17598182</c:v>
                </c:pt>
                <c:pt idx="11">
                  <c:v>19326694</c:v>
                </c:pt>
                <c:pt idx="12">
                  <c:v>20899488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Tabelle1!$N$14</c:f>
              <c:strCache>
                <c:ptCount val="1"/>
                <c:pt idx="0">
                  <c:v>Model triangles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Tabelle1!$N$15:$N$27</c:f>
              <c:numCache>
                <c:formatCode>General</c:formatCode>
                <c:ptCount val="13"/>
                <c:pt idx="0">
                  <c:v>553638</c:v>
                </c:pt>
                <c:pt idx="1">
                  <c:v>787478</c:v>
                </c:pt>
                <c:pt idx="2">
                  <c:v>1022113</c:v>
                </c:pt>
                <c:pt idx="3">
                  <c:v>1268564</c:v>
                </c:pt>
                <c:pt idx="4">
                  <c:v>1532945</c:v>
                </c:pt>
                <c:pt idx="5">
                  <c:v>1750258</c:v>
                </c:pt>
                <c:pt idx="6">
                  <c:v>2023671</c:v>
                </c:pt>
                <c:pt idx="7">
                  <c:v>2227923</c:v>
                </c:pt>
                <c:pt idx="8">
                  <c:v>2522927</c:v>
                </c:pt>
                <c:pt idx="9">
                  <c:v>2710416</c:v>
                </c:pt>
                <c:pt idx="10">
                  <c:v>3017422</c:v>
                </c:pt>
                <c:pt idx="11">
                  <c:v>3191215</c:v>
                </c:pt>
                <c:pt idx="12">
                  <c:v>3439438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949024"/>
        <c:axId val="134954624"/>
      </c:scatterChart>
      <c:valAx>
        <c:axId val="134949024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Number of swept volumes</a:t>
                </a:r>
              </a:p>
            </c:rich>
          </c:tx>
          <c:layout>
            <c:manualLayout>
              <c:xMode val="edge"/>
              <c:yMode val="edge"/>
              <c:x val="0.35399638432961156"/>
              <c:y val="0.841379254704853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34954624"/>
        <c:crosses val="autoZero"/>
        <c:crossBetween val="midCat"/>
      </c:valAx>
      <c:valAx>
        <c:axId val="1349546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Number of triangles in millions</a:t>
                </a:r>
              </a:p>
            </c:rich>
          </c:tx>
          <c:layout>
            <c:manualLayout>
              <c:xMode val="edge"/>
              <c:yMode val="edge"/>
              <c:x val="1.5616764917336235E-2"/>
              <c:y val="0.1151449655082032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34949024"/>
        <c:crosses val="autoZero"/>
        <c:crossBetween val="midCat"/>
        <c:dispUnits>
          <c:builtInUnit val="millions"/>
        </c:dispUnits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Tabelle1!$C$34</c:f>
              <c:strCache>
                <c:ptCount val="1"/>
                <c:pt idx="0">
                  <c:v>CPU native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Tabelle1!$C$35:$C$47</c:f>
              <c:numCache>
                <c:formatCode>General</c:formatCode>
                <c:ptCount val="13"/>
                <c:pt idx="0">
                  <c:v>95</c:v>
                </c:pt>
                <c:pt idx="1">
                  <c:v>129</c:v>
                </c:pt>
                <c:pt idx="2">
                  <c:v>172</c:v>
                </c:pt>
                <c:pt idx="3">
                  <c:v>185</c:v>
                </c:pt>
                <c:pt idx="4">
                  <c:v>216</c:v>
                </c:pt>
                <c:pt idx="5">
                  <c:v>226</c:v>
                </c:pt>
                <c:pt idx="6">
                  <c:v>259</c:v>
                </c:pt>
                <c:pt idx="7">
                  <c:v>275</c:v>
                </c:pt>
                <c:pt idx="8">
                  <c:v>304</c:v>
                </c:pt>
                <c:pt idx="9">
                  <c:v>321</c:v>
                </c:pt>
                <c:pt idx="10">
                  <c:v>358</c:v>
                </c:pt>
                <c:pt idx="11">
                  <c:v>382</c:v>
                </c:pt>
                <c:pt idx="12">
                  <c:v>401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Tabelle1!$D$34</c:f>
              <c:strCache>
                <c:ptCount val="1"/>
                <c:pt idx="0">
                  <c:v>Xeon Phi native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Tabelle1!$D$35:$D$47</c:f>
              <c:numCache>
                <c:formatCode>General</c:formatCode>
                <c:ptCount val="13"/>
                <c:pt idx="0">
                  <c:v>100</c:v>
                </c:pt>
                <c:pt idx="1">
                  <c:v>135</c:v>
                </c:pt>
                <c:pt idx="2">
                  <c:v>165</c:v>
                </c:pt>
                <c:pt idx="3">
                  <c:v>169</c:v>
                </c:pt>
                <c:pt idx="4">
                  <c:v>201</c:v>
                </c:pt>
                <c:pt idx="5">
                  <c:v>201</c:v>
                </c:pt>
                <c:pt idx="6">
                  <c:v>215</c:v>
                </c:pt>
                <c:pt idx="7">
                  <c:v>233</c:v>
                </c:pt>
                <c:pt idx="8">
                  <c:v>271</c:v>
                </c:pt>
                <c:pt idx="9">
                  <c:v>279</c:v>
                </c:pt>
                <c:pt idx="10">
                  <c:v>280</c:v>
                </c:pt>
                <c:pt idx="11">
                  <c:v>290</c:v>
                </c:pt>
                <c:pt idx="12">
                  <c:v>296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Tabelle1!$E$34</c:f>
              <c:strCache>
                <c:ptCount val="1"/>
                <c:pt idx="0">
                  <c:v>GPU OpenCL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Tabelle1!$E$35:$E$47</c:f>
              <c:numCache>
                <c:formatCode>General</c:formatCode>
                <c:ptCount val="13"/>
                <c:pt idx="0">
                  <c:v>54</c:v>
                </c:pt>
                <c:pt idx="1">
                  <c:v>58</c:v>
                </c:pt>
                <c:pt idx="2">
                  <c:v>74</c:v>
                </c:pt>
                <c:pt idx="3">
                  <c:v>82</c:v>
                </c:pt>
                <c:pt idx="4">
                  <c:v>93</c:v>
                </c:pt>
                <c:pt idx="5">
                  <c:v>101</c:v>
                </c:pt>
                <c:pt idx="6">
                  <c:v>108</c:v>
                </c:pt>
                <c:pt idx="7">
                  <c:v>113</c:v>
                </c:pt>
                <c:pt idx="8">
                  <c:v>121</c:v>
                </c:pt>
                <c:pt idx="9">
                  <c:v>140</c:v>
                </c:pt>
                <c:pt idx="10">
                  <c:v>139</c:v>
                </c:pt>
                <c:pt idx="11">
                  <c:v>149</c:v>
                </c:pt>
                <c:pt idx="12">
                  <c:v>153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126480"/>
        <c:axId val="164127040"/>
      </c:scatterChart>
      <c:valAx>
        <c:axId val="164126480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 dirty="0"/>
                  <a:t>Number of swept volumes</a:t>
                </a:r>
              </a:p>
            </c:rich>
          </c:tx>
          <c:layout>
            <c:manualLayout>
              <c:xMode val="edge"/>
              <c:yMode val="edge"/>
              <c:x val="0.36803674266378478"/>
              <c:y val="0.816841164717611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4127040"/>
        <c:crosses val="autoZero"/>
        <c:crossBetween val="midCat"/>
      </c:valAx>
      <c:valAx>
        <c:axId val="1641270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Raycasting time in milliseconds</a:t>
                </a:r>
              </a:p>
            </c:rich>
          </c:tx>
          <c:layout>
            <c:manualLayout>
              <c:xMode val="edge"/>
              <c:yMode val="edge"/>
              <c:x val="1.2753034638007792E-2"/>
              <c:y val="4.775312788847936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4126480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4F3AB-AE65-4A96-AFB1-6A03972534B3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0946D-52AB-4D33-A873-B82EAF8C3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8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Welcome</a:t>
            </a:r>
          </a:p>
          <a:p>
            <a:r>
              <a:rPr lang="de-AT" dirty="0" smtClean="0"/>
              <a:t>Project </a:t>
            </a: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err="1" smtClean="0"/>
              <a:t>work</a:t>
            </a:r>
            <a:r>
              <a:rPr lang="de-AT" dirty="0" smtClean="0"/>
              <a:t> at RISC, 18 </a:t>
            </a:r>
            <a:r>
              <a:rPr lang="de-AT" dirty="0" err="1" smtClean="0"/>
              <a:t>months</a:t>
            </a:r>
            <a:endParaRPr lang="de-AT" dirty="0" smtClean="0"/>
          </a:p>
          <a:p>
            <a:r>
              <a:rPr lang="de-AT" dirty="0" smtClean="0"/>
              <a:t>Research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project</a:t>
            </a:r>
            <a:r>
              <a:rPr lang="de-AT" baseline="0" dirty="0" smtClean="0"/>
              <a:t>, </a:t>
            </a:r>
            <a:r>
              <a:rPr lang="de-AT" baseline="0" dirty="0" err="1" smtClean="0"/>
              <a:t>funded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regio</a:t>
            </a:r>
            <a:r>
              <a:rPr lang="de-AT" baseline="0" dirty="0" smtClean="0"/>
              <a:t> 13 </a:t>
            </a:r>
            <a:r>
              <a:rPr lang="de-AT" baseline="0" dirty="0" err="1" smtClean="0"/>
              <a:t>program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land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oö</a:t>
            </a:r>
            <a:endParaRPr lang="de-AT" baseline="0" dirty="0" smtClean="0"/>
          </a:p>
          <a:p>
            <a:r>
              <a:rPr lang="de-AT" dirty="0" smtClean="0"/>
              <a:t>Not a </a:t>
            </a:r>
            <a:r>
              <a:rPr lang="de-AT" dirty="0" err="1" smtClean="0"/>
              <a:t>product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presentation</a:t>
            </a:r>
            <a:endParaRPr lang="de-AT" baseline="0" dirty="0" smtClean="0"/>
          </a:p>
          <a:p>
            <a:r>
              <a:rPr lang="de-AT" baseline="0" dirty="0" err="1" smtClean="0"/>
              <a:t>Rather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technical</a:t>
            </a:r>
            <a:endParaRPr lang="de-AT" baseline="0" dirty="0" smtClean="0"/>
          </a:p>
          <a:p>
            <a:r>
              <a:rPr lang="de-AT" baseline="0" dirty="0" smtClean="0"/>
              <a:t>Deals </a:t>
            </a:r>
            <a:r>
              <a:rPr lang="de-AT" baseline="0" dirty="0" err="1" smtClean="0"/>
              <a:t>with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difficulties</a:t>
            </a:r>
            <a:r>
              <a:rPr lang="de-AT" baseline="0" dirty="0" smtClean="0"/>
              <a:t> in </a:t>
            </a:r>
            <a:r>
              <a:rPr lang="de-AT" baseline="0" dirty="0" err="1" smtClean="0"/>
              <a:t>visualizing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subtractive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manufacturing</a:t>
            </a:r>
            <a:endParaRPr lang="de-AT" baseline="0" dirty="0" smtClean="0"/>
          </a:p>
          <a:p>
            <a:r>
              <a:rPr lang="de-AT" baseline="0" dirty="0" err="1" smtClean="0"/>
              <a:t>For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production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industrial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components</a:t>
            </a:r>
            <a:r>
              <a:rPr lang="de-AT" baseline="0" dirty="0" smtClean="0"/>
              <a:t>, </a:t>
            </a:r>
            <a:r>
              <a:rPr lang="de-AT" baseline="0" dirty="0" err="1" smtClean="0"/>
              <a:t>mainly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metalic</a:t>
            </a:r>
            <a:endParaRPr lang="de-AT" baseline="0" dirty="0" smtClean="0"/>
          </a:p>
          <a:p>
            <a:r>
              <a:rPr lang="de-AT" baseline="0" dirty="0" err="1" smtClean="0"/>
              <a:t>Developed</a:t>
            </a:r>
            <a:r>
              <a:rPr lang="de-AT" baseline="0" dirty="0" smtClean="0"/>
              <a:t> a </a:t>
            </a:r>
            <a:r>
              <a:rPr lang="de-AT" baseline="0" dirty="0" err="1" smtClean="0"/>
              <a:t>solution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based</a:t>
            </a:r>
            <a:r>
              <a:rPr lang="de-AT" baseline="0" dirty="0" smtClean="0"/>
              <a:t> on </a:t>
            </a:r>
            <a:r>
              <a:rPr lang="de-AT" baseline="0" dirty="0" err="1" smtClean="0"/>
              <a:t>ray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casting</a:t>
            </a:r>
            <a:endParaRPr lang="de-AT" baseline="0" dirty="0" smtClean="0"/>
          </a:p>
          <a:p>
            <a:endParaRPr lang="de-AT" baseline="0" dirty="0" smtClean="0"/>
          </a:p>
          <a:p>
            <a:r>
              <a:rPr lang="de-AT" baseline="0" dirty="0" smtClean="0"/>
              <a:t>Goal: real time </a:t>
            </a:r>
            <a:r>
              <a:rPr lang="de-AT" baseline="0" dirty="0" err="1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44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Invert</a:t>
            </a:r>
            <a:r>
              <a:rPr lang="de-AT" dirty="0" smtClean="0"/>
              <a:t> stock</a:t>
            </a:r>
          </a:p>
          <a:p>
            <a:endParaRPr lang="de-AT" dirty="0" smtClean="0"/>
          </a:p>
          <a:p>
            <a:r>
              <a:rPr lang="de-AT" dirty="0" err="1" smtClean="0"/>
              <a:t>Initiate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ray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with</a:t>
            </a:r>
            <a:r>
              <a:rPr lang="de-AT" baseline="0" dirty="0" smtClean="0"/>
              <a:t> -1 (</a:t>
            </a:r>
            <a:r>
              <a:rPr lang="de-AT" baseline="0" dirty="0" err="1" smtClean="0"/>
              <a:t>inside</a:t>
            </a:r>
            <a:r>
              <a:rPr lang="de-AT" baseline="0" dirty="0" smtClean="0"/>
              <a:t> stock SV)</a:t>
            </a:r>
          </a:p>
          <a:p>
            <a:r>
              <a:rPr lang="de-AT" baseline="0" dirty="0" err="1" smtClean="0"/>
              <a:t>Decrement</a:t>
            </a:r>
            <a:r>
              <a:rPr lang="de-AT" baseline="0" dirty="0" smtClean="0"/>
              <a:t> on </a:t>
            </a:r>
            <a:r>
              <a:rPr lang="de-AT" baseline="0" dirty="0" err="1" smtClean="0"/>
              <a:t>every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entry</a:t>
            </a:r>
            <a:endParaRPr lang="de-AT" baseline="0" dirty="0" smtClean="0"/>
          </a:p>
          <a:p>
            <a:r>
              <a:rPr lang="de-AT" baseline="0" dirty="0" err="1" smtClean="0"/>
              <a:t>Increment</a:t>
            </a:r>
            <a:r>
              <a:rPr lang="de-AT" baseline="0" dirty="0" smtClean="0"/>
              <a:t> on </a:t>
            </a:r>
            <a:r>
              <a:rPr lang="de-AT" baseline="0" dirty="0" err="1" smtClean="0"/>
              <a:t>every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exit</a:t>
            </a:r>
            <a:endParaRPr lang="de-AT" baseline="0" dirty="0" smtClean="0"/>
          </a:p>
          <a:p>
            <a:r>
              <a:rPr lang="de-AT" baseline="0" dirty="0" smtClean="0"/>
              <a:t>Surface </a:t>
            </a:r>
            <a:r>
              <a:rPr lang="de-AT" baseline="0" dirty="0" err="1" smtClean="0"/>
              <a:t>hit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when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reaching</a:t>
            </a:r>
            <a:r>
              <a:rPr lang="de-AT" baseline="0" dirty="0" smtClean="0"/>
              <a:t>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84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Core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algorithm</a:t>
            </a:r>
            <a:endParaRPr lang="de-AT" dirty="0" smtClean="0"/>
          </a:p>
          <a:p>
            <a:r>
              <a:rPr lang="de-AT" dirty="0" smtClean="0"/>
              <a:t>15 </a:t>
            </a:r>
            <a:r>
              <a:rPr lang="de-AT" dirty="0" err="1" smtClean="0"/>
              <a:t>lines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code</a:t>
            </a:r>
            <a:endParaRPr lang="de-AT" dirty="0" smtClean="0"/>
          </a:p>
          <a:p>
            <a:endParaRPr lang="de-AT" dirty="0" smtClean="0"/>
          </a:p>
          <a:p>
            <a:r>
              <a:rPr lang="de-AT" dirty="0" smtClean="0"/>
              <a:t>Transform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triangle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a </a:t>
            </a:r>
            <a:r>
              <a:rPr lang="de-AT" baseline="0" dirty="0" err="1" smtClean="0"/>
              <a:t>new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coordinate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system</a:t>
            </a:r>
            <a:endParaRPr lang="de-AT" baseline="0" dirty="0" smtClean="0"/>
          </a:p>
          <a:p>
            <a:r>
              <a:rPr lang="de-AT" baseline="0" dirty="0" smtClean="0"/>
              <a:t>Vertex 0 </a:t>
            </a:r>
            <a:r>
              <a:rPr lang="de-AT" baseline="0" dirty="0" err="1" smtClean="0"/>
              <a:t>is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origin</a:t>
            </a:r>
            <a:endParaRPr lang="de-AT" baseline="0" dirty="0" smtClean="0"/>
          </a:p>
          <a:p>
            <a:r>
              <a:rPr lang="de-AT" baseline="0" dirty="0" err="1" smtClean="0"/>
              <a:t>Edges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ajacent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vertex</a:t>
            </a:r>
            <a:r>
              <a:rPr lang="de-AT" baseline="0" dirty="0" smtClean="0"/>
              <a:t> 0 </a:t>
            </a:r>
            <a:r>
              <a:rPr lang="de-AT" baseline="0" dirty="0" err="1" smtClean="0"/>
              <a:t>are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axes</a:t>
            </a:r>
            <a:endParaRPr lang="de-AT" baseline="0" dirty="0" smtClean="0"/>
          </a:p>
          <a:p>
            <a:endParaRPr lang="de-AT" baseline="0" dirty="0" smtClean="0"/>
          </a:p>
          <a:p>
            <a:r>
              <a:rPr lang="de-AT" baseline="0" dirty="0" err="1" smtClean="0"/>
              <a:t>Remember</a:t>
            </a:r>
            <a:r>
              <a:rPr lang="de-AT" baseline="0" dirty="0" smtClean="0"/>
              <a:t> 2 </a:t>
            </a:r>
            <a:r>
              <a:rPr lang="de-AT" baseline="0" dirty="0" err="1" smtClean="0"/>
              <a:t>semester</a:t>
            </a:r>
            <a:endParaRPr lang="de-AT" baseline="0" dirty="0" smtClean="0"/>
          </a:p>
          <a:p>
            <a:r>
              <a:rPr lang="de-AT" baseline="0" dirty="0" smtClean="0"/>
              <a:t>First </a:t>
            </a:r>
            <a:r>
              <a:rPr lang="de-AT" baseline="0" dirty="0" err="1" smtClean="0"/>
              <a:t>part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is</a:t>
            </a:r>
            <a:r>
              <a:rPr lang="de-AT" baseline="0" dirty="0" smtClean="0"/>
              <a:t> Basis/</a:t>
            </a:r>
            <a:r>
              <a:rPr lang="de-AT" baseline="0" dirty="0" err="1" smtClean="0"/>
              <a:t>generating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system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creates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vector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space</a:t>
            </a:r>
            <a:r>
              <a:rPr lang="de-AT" baseline="0" dirty="0" smtClean="0"/>
              <a:t> (last </a:t>
            </a:r>
            <a:r>
              <a:rPr lang="de-AT" baseline="0" dirty="0" err="1" smtClean="0"/>
              <a:t>image</a:t>
            </a:r>
            <a:r>
              <a:rPr lang="de-AT" baseline="0" dirty="0" smtClean="0"/>
              <a:t>)</a:t>
            </a:r>
          </a:p>
          <a:p>
            <a:endParaRPr lang="de-AT" baseline="0" dirty="0" smtClean="0"/>
          </a:p>
          <a:p>
            <a:r>
              <a:rPr lang="de-AT" baseline="0" dirty="0" smtClean="0"/>
              <a:t>Express </a:t>
            </a:r>
            <a:r>
              <a:rPr lang="de-AT" baseline="0" dirty="0" err="1" smtClean="0"/>
              <a:t>ray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origin</a:t>
            </a:r>
            <a:r>
              <a:rPr lang="de-AT" baseline="0" dirty="0" smtClean="0"/>
              <a:t> in </a:t>
            </a:r>
            <a:r>
              <a:rPr lang="de-AT" baseline="0" dirty="0" err="1" smtClean="0"/>
              <a:t>triangle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coordinate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7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2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3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0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differential analyzer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1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6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Previously</a:t>
            </a:r>
            <a:r>
              <a:rPr lang="de-AT" dirty="0" smtClean="0"/>
              <a:t> </a:t>
            </a:r>
            <a:r>
              <a:rPr lang="de-AT" dirty="0" err="1" smtClean="0"/>
              <a:t>counter</a:t>
            </a:r>
            <a:r>
              <a:rPr lang="de-AT" dirty="0" smtClean="0"/>
              <a:t> </a:t>
            </a:r>
            <a:r>
              <a:rPr lang="de-AT" dirty="0" err="1" smtClean="0"/>
              <a:t>along</a:t>
            </a:r>
            <a:r>
              <a:rPr lang="de-AT" dirty="0" smtClean="0"/>
              <a:t> </a:t>
            </a:r>
            <a:r>
              <a:rPr lang="de-AT" dirty="0" err="1" smtClean="0"/>
              <a:t>ray</a:t>
            </a:r>
            <a:endParaRPr lang="de-AT" dirty="0" smtClean="0"/>
          </a:p>
          <a:p>
            <a:r>
              <a:rPr lang="de-AT" dirty="0" err="1" smtClean="0"/>
              <a:t>Now</a:t>
            </a:r>
            <a:r>
              <a:rPr lang="de-AT" dirty="0" smtClean="0"/>
              <a:t> </a:t>
            </a:r>
            <a:r>
              <a:rPr lang="de-AT" dirty="0" err="1" smtClean="0"/>
              <a:t>counter</a:t>
            </a:r>
            <a:r>
              <a:rPr lang="de-AT" dirty="0" smtClean="0"/>
              <a:t> </a:t>
            </a:r>
            <a:r>
              <a:rPr lang="de-AT" dirty="0" err="1" smtClean="0"/>
              <a:t>recalculated</a:t>
            </a:r>
            <a:r>
              <a:rPr lang="de-AT" baseline="0" dirty="0" smtClean="0"/>
              <a:t> in </a:t>
            </a:r>
            <a:r>
              <a:rPr lang="de-AT" baseline="0" dirty="0" err="1" smtClean="0"/>
              <a:t>each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cell</a:t>
            </a:r>
            <a:endParaRPr lang="de-AT" dirty="0" smtClean="0"/>
          </a:p>
          <a:p>
            <a:r>
              <a:rPr lang="de-AT" dirty="0" smtClean="0"/>
              <a:t>Ray </a:t>
            </a:r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know</a:t>
            </a:r>
            <a:r>
              <a:rPr lang="de-AT" dirty="0" smtClean="0"/>
              <a:t> in </a:t>
            </a: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many</a:t>
            </a:r>
            <a:r>
              <a:rPr lang="de-AT" dirty="0" smtClean="0"/>
              <a:t> SVs </a:t>
            </a:r>
            <a:r>
              <a:rPr lang="de-AT" dirty="0" err="1" smtClean="0"/>
              <a:t>it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 upon </a:t>
            </a:r>
            <a:r>
              <a:rPr lang="de-AT" dirty="0" err="1" smtClean="0"/>
              <a:t>entry</a:t>
            </a:r>
            <a:endParaRPr lang="de-A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31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Reduced</a:t>
            </a:r>
            <a:r>
              <a:rPr lang="de-AT" dirty="0" smtClean="0"/>
              <a:t> </a:t>
            </a:r>
            <a:r>
              <a:rPr lang="de-AT" dirty="0" err="1" smtClean="0"/>
              <a:t>triangles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20%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34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Ajacent</a:t>
            </a:r>
            <a:r>
              <a:rPr lang="de-AT" dirty="0" smtClean="0"/>
              <a:t> </a:t>
            </a:r>
            <a:r>
              <a:rPr lang="de-AT" dirty="0" err="1" smtClean="0"/>
              <a:t>rays</a:t>
            </a:r>
            <a:r>
              <a:rPr lang="de-AT" dirty="0" smtClean="0"/>
              <a:t> </a:t>
            </a:r>
            <a:r>
              <a:rPr lang="de-AT" dirty="0" err="1" smtClean="0"/>
              <a:t>hit</a:t>
            </a:r>
            <a:r>
              <a:rPr lang="de-AT" dirty="0" smtClean="0"/>
              <a:t> same </a:t>
            </a:r>
            <a:r>
              <a:rPr lang="de-AT" dirty="0" err="1" smtClean="0"/>
              <a:t>cells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triangles</a:t>
            </a:r>
            <a:endParaRPr lang="de-AT" baseline="0" dirty="0" smtClean="0"/>
          </a:p>
          <a:p>
            <a:r>
              <a:rPr lang="de-AT" baseline="0" dirty="0" err="1" smtClean="0"/>
              <a:t>Retrieve</a:t>
            </a:r>
            <a:r>
              <a:rPr lang="de-AT" baseline="0" dirty="0" smtClean="0"/>
              <a:t> same </a:t>
            </a:r>
            <a:r>
              <a:rPr lang="de-AT" baseline="0" dirty="0" err="1" smtClean="0"/>
              <a:t>data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from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memory</a:t>
            </a:r>
            <a:r>
              <a:rPr lang="de-AT" baseline="0" dirty="0" smtClean="0"/>
              <a:t> (temporal </a:t>
            </a:r>
            <a:r>
              <a:rPr lang="de-AT" baseline="0" dirty="0" err="1" smtClean="0"/>
              <a:t>locality</a:t>
            </a:r>
            <a:r>
              <a:rPr lang="de-AT" baseline="0" dirty="0" smtClean="0"/>
              <a:t>) </a:t>
            </a:r>
            <a:r>
              <a:rPr lang="de-AT" baseline="0" dirty="0" err="1" smtClean="0"/>
              <a:t>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closely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placed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data</a:t>
            </a:r>
            <a:r>
              <a:rPr lang="de-AT" baseline="0" dirty="0" smtClean="0"/>
              <a:t> (</a:t>
            </a:r>
            <a:r>
              <a:rPr lang="de-AT" baseline="0" dirty="0" err="1" smtClean="0"/>
              <a:t>spatial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locality</a:t>
            </a:r>
            <a:r>
              <a:rPr lang="de-AT" baseline="0" dirty="0" smtClean="0"/>
              <a:t>)</a:t>
            </a:r>
          </a:p>
          <a:p>
            <a:r>
              <a:rPr lang="de-AT" baseline="0" dirty="0" smtClean="0"/>
              <a:t>Execute same </a:t>
            </a:r>
            <a:r>
              <a:rPr lang="de-AT" baseline="0" dirty="0" err="1" smtClean="0"/>
              <a:t>instructions</a:t>
            </a:r>
            <a:r>
              <a:rPr lang="de-AT" baseline="0" dirty="0" smtClean="0"/>
              <a:t> (-&gt; </a:t>
            </a:r>
            <a:r>
              <a:rPr lang="de-AT" baseline="0" dirty="0" err="1" smtClean="0"/>
              <a:t>vectorization</a:t>
            </a:r>
            <a:r>
              <a:rPr lang="de-AT" baseline="0" dirty="0" smtClean="0"/>
              <a:t>)</a:t>
            </a:r>
          </a:p>
          <a:p>
            <a:r>
              <a:rPr lang="de-AT" baseline="0" dirty="0" err="1" smtClean="0"/>
              <a:t>Traversal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information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can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calculated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for</a:t>
            </a:r>
            <a:r>
              <a:rPr lang="de-AT" baseline="0" dirty="0" smtClean="0"/>
              <a:t> a </a:t>
            </a:r>
            <a:r>
              <a:rPr lang="de-AT" baseline="0" dirty="0" err="1" smtClean="0"/>
              <a:t>whole</a:t>
            </a:r>
            <a:r>
              <a:rPr lang="de-AT" baseline="0" dirty="0" smtClean="0"/>
              <a:t> packet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2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Water</a:t>
            </a:r>
            <a:r>
              <a:rPr lang="de-AT" baseline="0" dirty="0" smtClean="0"/>
              <a:t> pump</a:t>
            </a:r>
          </a:p>
          <a:p>
            <a:r>
              <a:rPr lang="de-AT" baseline="0" dirty="0" smtClean="0"/>
              <a:t>Turbo </a:t>
            </a:r>
            <a:r>
              <a:rPr lang="de-AT" baseline="0" dirty="0" err="1" smtClean="0"/>
              <a:t>charger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6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Short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video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showing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how</a:t>
            </a:r>
            <a:r>
              <a:rPr lang="de-AT" baseline="0" dirty="0" smtClean="0"/>
              <a:t> an </a:t>
            </a:r>
            <a:r>
              <a:rPr lang="de-AT" baseline="0" dirty="0" err="1" smtClean="0"/>
              <a:t>impeller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manufactured</a:t>
            </a:r>
            <a:endParaRPr lang="de-AT" baseline="0" dirty="0" smtClean="0"/>
          </a:p>
          <a:p>
            <a:r>
              <a:rPr lang="de-AT" baseline="0" dirty="0" err="1" smtClean="0"/>
              <a:t>Mind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details</a:t>
            </a:r>
            <a:endParaRPr lang="de-AT" baseline="0" dirty="0" smtClean="0"/>
          </a:p>
          <a:p>
            <a:r>
              <a:rPr lang="de-AT" baseline="0" dirty="0" smtClean="0"/>
              <a:t>Grooves </a:t>
            </a:r>
            <a:r>
              <a:rPr lang="de-AT" baseline="0" dirty="0" err="1" smtClean="0"/>
              <a:t>between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blades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6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meshes</a:t>
            </a:r>
            <a:endParaRPr lang="de-AT" dirty="0" smtClean="0"/>
          </a:p>
          <a:p>
            <a:r>
              <a:rPr lang="de-AT" dirty="0" smtClean="0"/>
              <a:t>Stock </a:t>
            </a:r>
            <a:r>
              <a:rPr lang="de-AT" dirty="0" err="1" smtClean="0"/>
              <a:t>volume</a:t>
            </a:r>
            <a:r>
              <a:rPr lang="de-AT" dirty="0" smtClean="0"/>
              <a:t>, initial </a:t>
            </a:r>
            <a:r>
              <a:rPr lang="de-AT" dirty="0" err="1" smtClean="0"/>
              <a:t>piece</a:t>
            </a:r>
            <a:endParaRPr lang="de-AT" dirty="0" smtClean="0"/>
          </a:p>
          <a:p>
            <a:r>
              <a:rPr lang="de-AT" dirty="0" smtClean="0"/>
              <a:t>SV</a:t>
            </a:r>
            <a:r>
              <a:rPr lang="de-AT" baseline="0" dirty="0" smtClean="0"/>
              <a:t>, </a:t>
            </a:r>
            <a:r>
              <a:rPr lang="de-AT" baseline="0" dirty="0" err="1" smtClean="0"/>
              <a:t>calculated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from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cutter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geometrie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transformations</a:t>
            </a:r>
            <a:endParaRPr lang="de-AT" baseline="0" dirty="0" smtClean="0"/>
          </a:p>
          <a:p>
            <a:r>
              <a:rPr lang="de-AT" baseline="0" dirty="0" smtClean="0"/>
              <a:t>On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fly</a:t>
            </a:r>
            <a:r>
              <a:rPr lang="de-AT" baseline="0" dirty="0" smtClean="0"/>
              <a:t> SV </a:t>
            </a:r>
            <a:r>
              <a:rPr lang="de-AT" baseline="0" dirty="0" err="1" smtClean="0"/>
              <a:t>calculation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is</a:t>
            </a:r>
            <a:r>
              <a:rPr lang="de-AT" baseline="0" dirty="0" smtClean="0"/>
              <a:t> in </a:t>
            </a:r>
            <a:r>
              <a:rPr lang="de-AT" baseline="0" dirty="0" err="1" smtClean="0"/>
              <a:t>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97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SV </a:t>
            </a:r>
            <a:r>
              <a:rPr lang="de-AT" dirty="0" err="1" smtClean="0"/>
              <a:t>cuts</a:t>
            </a:r>
            <a:r>
              <a:rPr lang="de-AT" dirty="0" smtClean="0"/>
              <a:t> </a:t>
            </a:r>
            <a:r>
              <a:rPr lang="de-AT" dirty="0" err="1" smtClean="0"/>
              <a:t>triangles</a:t>
            </a:r>
            <a:endParaRPr lang="de-AT" dirty="0" smtClean="0"/>
          </a:p>
          <a:p>
            <a:r>
              <a:rPr lang="de-AT" dirty="0" err="1" smtClean="0"/>
              <a:t>Rendered</a:t>
            </a:r>
            <a:r>
              <a:rPr lang="de-AT" dirty="0" smtClean="0"/>
              <a:t> in </a:t>
            </a:r>
            <a:r>
              <a:rPr lang="de-AT" dirty="0" err="1" smtClean="0"/>
              <a:t>MeshLab</a:t>
            </a:r>
            <a:r>
              <a:rPr lang="de-AT" baseline="0" dirty="0" smtClean="0"/>
              <a:t> </a:t>
            </a:r>
            <a:r>
              <a:rPr lang="de-AT" baseline="0" dirty="0" err="1" smtClean="0"/>
              <a:t>using</a:t>
            </a:r>
            <a:r>
              <a:rPr lang="de-AT" baseline="0" dirty="0" smtClean="0"/>
              <a:t> OpenGL</a:t>
            </a:r>
          </a:p>
          <a:p>
            <a:r>
              <a:rPr lang="de-AT" baseline="0" dirty="0" err="1" smtClean="0"/>
              <a:t>Triangle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parts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SV outside stock </a:t>
            </a:r>
            <a:r>
              <a:rPr lang="de-AT" baseline="0" dirty="0" err="1" smtClean="0"/>
              <a:t>should</a:t>
            </a:r>
            <a:r>
              <a:rPr lang="de-AT" baseline="0" dirty="0" smtClean="0"/>
              <a:t> not </a:t>
            </a:r>
            <a:r>
              <a:rPr lang="de-AT" baseline="0" dirty="0" err="1" smtClean="0"/>
              <a:t>be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visible</a:t>
            </a:r>
            <a:endParaRPr lang="de-AT" baseline="0" dirty="0" smtClean="0"/>
          </a:p>
          <a:p>
            <a:r>
              <a:rPr lang="de-AT" baseline="0" dirty="0" err="1" smtClean="0"/>
              <a:t>Triangle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parts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stock </a:t>
            </a:r>
            <a:r>
              <a:rPr lang="de-AT" baseline="0" dirty="0" err="1" smtClean="0"/>
              <a:t>inside</a:t>
            </a:r>
            <a:r>
              <a:rPr lang="de-AT" baseline="0" dirty="0" smtClean="0"/>
              <a:t> SV </a:t>
            </a:r>
            <a:r>
              <a:rPr lang="de-AT" baseline="0" dirty="0" err="1" smtClean="0"/>
              <a:t>should</a:t>
            </a:r>
            <a:r>
              <a:rPr lang="de-AT" baseline="0" dirty="0" smtClean="0"/>
              <a:t> not </a:t>
            </a:r>
            <a:r>
              <a:rPr lang="de-AT" baseline="0" dirty="0" err="1" smtClean="0"/>
              <a:t>be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visible</a:t>
            </a:r>
            <a:endParaRPr lang="de-AT" baseline="0" dirty="0" smtClean="0"/>
          </a:p>
          <a:p>
            <a:r>
              <a:rPr lang="de-AT" baseline="0" dirty="0" err="1" smtClean="0"/>
              <a:t>Cannot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solved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rendering</a:t>
            </a:r>
            <a:r>
              <a:rPr lang="de-AT" baseline="0" dirty="0" smtClean="0"/>
              <a:t> API </a:t>
            </a:r>
            <a:r>
              <a:rPr lang="de-AT" baseline="0" dirty="0" err="1" smtClean="0"/>
              <a:t>itself</a:t>
            </a:r>
            <a:endParaRPr lang="de-AT" baseline="0" dirty="0" smtClean="0"/>
          </a:p>
          <a:p>
            <a:r>
              <a:rPr lang="de-AT" baseline="0" dirty="0" smtClean="0"/>
              <a:t>Traditional </a:t>
            </a:r>
            <a:r>
              <a:rPr lang="de-AT" baseline="0" dirty="0" err="1" smtClean="0"/>
              <a:t>approaches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need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surface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triangles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9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There</a:t>
            </a:r>
            <a:r>
              <a:rPr lang="de-AT" dirty="0" smtClean="0"/>
              <a:t> </a:t>
            </a:r>
            <a:r>
              <a:rPr lang="de-AT" dirty="0" err="1" smtClean="0"/>
              <a:t>exist</a:t>
            </a:r>
            <a:r>
              <a:rPr lang="de-AT" dirty="0" smtClean="0"/>
              <a:t> </a:t>
            </a:r>
            <a:r>
              <a:rPr lang="de-AT" dirty="0" err="1" smtClean="0"/>
              <a:t>methods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calculating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the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exact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surface</a:t>
            </a:r>
            <a:r>
              <a:rPr lang="de-AT" baseline="0" dirty="0" smtClean="0"/>
              <a:t> EXPLICIT</a:t>
            </a:r>
          </a:p>
          <a:p>
            <a:r>
              <a:rPr lang="de-AT" baseline="0" dirty="0" smtClean="0"/>
              <a:t>Slow</a:t>
            </a:r>
          </a:p>
          <a:p>
            <a:r>
              <a:rPr lang="de-AT" baseline="0" dirty="0" err="1" smtClean="0"/>
              <a:t>Many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approaches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are</a:t>
            </a:r>
            <a:r>
              <a:rPr lang="de-AT" baseline="0" dirty="0" smtClean="0"/>
              <a:t> just </a:t>
            </a:r>
            <a:r>
              <a:rPr lang="de-AT" baseline="0" dirty="0" err="1" smtClean="0"/>
              <a:t>approximations</a:t>
            </a:r>
            <a:endParaRPr lang="de-AT" baseline="0" dirty="0" smtClean="0"/>
          </a:p>
          <a:p>
            <a:endParaRPr lang="de-AT" baseline="0" dirty="0" smtClean="0"/>
          </a:p>
          <a:p>
            <a:r>
              <a:rPr lang="de-AT" baseline="0" dirty="0" smtClean="0"/>
              <a:t>Image </a:t>
            </a:r>
            <a:r>
              <a:rPr lang="de-AT" baseline="0" dirty="0" err="1" smtClean="0"/>
              <a:t>shows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approximation</a:t>
            </a:r>
            <a:r>
              <a:rPr lang="de-AT" baseline="0" dirty="0" smtClean="0"/>
              <a:t> </a:t>
            </a:r>
            <a:r>
              <a:rPr lang="de-AT" baseline="0" dirty="0" err="1" smtClean="0"/>
              <a:t>using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voxel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model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marching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cubes</a:t>
            </a:r>
            <a:endParaRPr lang="de-AT" baseline="0" dirty="0" smtClean="0"/>
          </a:p>
          <a:p>
            <a:r>
              <a:rPr lang="de-AT" baseline="0" dirty="0" err="1" smtClean="0"/>
              <a:t>Mind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triangle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61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Has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implicit</a:t>
            </a:r>
            <a:endParaRPr lang="de-AT" dirty="0" smtClean="0"/>
          </a:p>
          <a:p>
            <a:r>
              <a:rPr lang="de-AT" dirty="0" err="1" smtClean="0"/>
              <a:t>No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triangle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cutting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should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necessary</a:t>
            </a:r>
            <a:endParaRPr lang="de-AT" baseline="0" dirty="0" smtClean="0"/>
          </a:p>
          <a:p>
            <a:endParaRPr lang="de-AT" baseline="0" dirty="0" smtClean="0"/>
          </a:p>
          <a:p>
            <a:r>
              <a:rPr lang="de-AT" baseline="0" dirty="0" err="1" smtClean="0"/>
              <a:t>Let's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look</a:t>
            </a:r>
            <a:r>
              <a:rPr lang="de-AT" baseline="0" dirty="0" smtClean="0"/>
              <a:t> at </a:t>
            </a:r>
            <a:r>
              <a:rPr lang="de-AT" baseline="0" dirty="0" err="1" smtClean="0"/>
              <a:t>other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rendering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Raster:</a:t>
            </a:r>
          </a:p>
          <a:p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triangles</a:t>
            </a:r>
            <a:r>
              <a:rPr lang="de-AT" baseline="0" dirty="0" smtClean="0"/>
              <a:t> (primitives),</a:t>
            </a:r>
          </a:p>
          <a:p>
            <a:r>
              <a:rPr lang="de-AT" dirty="0" smtClean="0"/>
              <a:t>primitives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are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transformed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mapped</a:t>
            </a:r>
            <a:r>
              <a:rPr lang="de-AT" baseline="0" dirty="0" smtClean="0"/>
              <a:t> on a </a:t>
            </a:r>
            <a:r>
              <a:rPr lang="de-AT" baseline="0" dirty="0" err="1" smtClean="0"/>
              <a:t>pixel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grid</a:t>
            </a:r>
            <a:r>
              <a:rPr lang="de-AT" baseline="0" dirty="0" smtClean="0"/>
              <a:t>,</a:t>
            </a:r>
          </a:p>
          <a:p>
            <a:r>
              <a:rPr lang="de-AT" baseline="0" dirty="0" err="1" smtClean="0"/>
              <a:t>affected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pixels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are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colored</a:t>
            </a:r>
            <a:endParaRPr lang="de-AT" baseline="0" dirty="0" smtClean="0"/>
          </a:p>
          <a:p>
            <a:r>
              <a:rPr lang="de-AT" baseline="0" dirty="0" smtClean="0"/>
              <a:t>Pixel </a:t>
            </a:r>
            <a:r>
              <a:rPr lang="de-AT" baseline="0" dirty="0" err="1" smtClean="0"/>
              <a:t>may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written</a:t>
            </a:r>
            <a:r>
              <a:rPr lang="de-AT" baseline="0" dirty="0" smtClean="0"/>
              <a:t> multiple </a:t>
            </a:r>
            <a:r>
              <a:rPr lang="de-AT" baseline="0" dirty="0" err="1" smtClean="0"/>
              <a:t>times</a:t>
            </a:r>
            <a:endParaRPr lang="de-AT" baseline="0" dirty="0" smtClean="0"/>
          </a:p>
          <a:p>
            <a:endParaRPr lang="de-AT" baseline="0" dirty="0" smtClean="0"/>
          </a:p>
          <a:p>
            <a:r>
              <a:rPr lang="de-AT" baseline="0" dirty="0" smtClean="0"/>
              <a:t>Ray:</a:t>
            </a:r>
          </a:p>
          <a:p>
            <a:r>
              <a:rPr lang="de-AT" baseline="0" dirty="0" err="1" smtClean="0"/>
              <a:t>more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natural</a:t>
            </a:r>
            <a:r>
              <a:rPr lang="de-AT" baseline="0" dirty="0" smtClean="0"/>
              <a:t>,</a:t>
            </a:r>
          </a:p>
          <a:p>
            <a:r>
              <a:rPr lang="de-AT" baseline="0" dirty="0" err="1" smtClean="0"/>
              <a:t>ray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immitates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flow</a:t>
            </a:r>
            <a:r>
              <a:rPr lang="de-AT" baseline="0" dirty="0" smtClean="0"/>
              <a:t> </a:t>
            </a:r>
            <a:r>
              <a:rPr lang="de-AT" baseline="0" dirty="0" err="1" smtClean="0"/>
              <a:t>of</a:t>
            </a:r>
            <a:r>
              <a:rPr lang="de-AT" baseline="0" dirty="0" smtClean="0"/>
              <a:t> light,</a:t>
            </a:r>
          </a:p>
          <a:p>
            <a:r>
              <a:rPr lang="de-AT" dirty="0" err="1" smtClean="0"/>
              <a:t>Allows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powerful </a:t>
            </a:r>
            <a:r>
              <a:rPr lang="de-AT" dirty="0" err="1" smtClean="0"/>
              <a:t>calculations</a:t>
            </a:r>
            <a:endParaRPr lang="de-AT" dirty="0" smtClean="0"/>
          </a:p>
          <a:p>
            <a:r>
              <a:rPr lang="de-AT" dirty="0" err="1" smtClean="0"/>
              <a:t>Requires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full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scene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be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acccessible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03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rays</a:t>
            </a:r>
            <a:r>
              <a:rPr lang="de-AT" baseline="0" dirty="0" smtClean="0"/>
              <a:t> </a:t>
            </a:r>
            <a:r>
              <a:rPr lang="de-AT" baseline="0" dirty="0" err="1" smtClean="0"/>
              <a:t>don't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need</a:t>
            </a:r>
            <a:r>
              <a:rPr lang="de-AT" baseline="0" dirty="0" smtClean="0"/>
              <a:t> </a:t>
            </a:r>
            <a:r>
              <a:rPr lang="de-AT" baseline="0" dirty="0" err="1" smtClean="0"/>
              <a:t>to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stop</a:t>
            </a:r>
            <a:r>
              <a:rPr lang="de-AT" baseline="0" dirty="0" smtClean="0"/>
              <a:t> at </a:t>
            </a:r>
            <a:r>
              <a:rPr lang="de-AT" baseline="0" dirty="0" err="1" smtClean="0"/>
              <a:t>first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intersection</a:t>
            </a:r>
            <a:endParaRPr lang="de-AT" baseline="0" dirty="0" smtClean="0"/>
          </a:p>
          <a:p>
            <a:r>
              <a:rPr lang="de-AT" baseline="0" dirty="0" smtClean="0"/>
              <a:t>Can </a:t>
            </a:r>
            <a:r>
              <a:rPr lang="de-AT" baseline="0" dirty="0" err="1" smtClean="0"/>
              <a:t>cast</a:t>
            </a:r>
            <a:r>
              <a:rPr lang="de-AT" baseline="0" dirty="0" smtClean="0"/>
              <a:t> </a:t>
            </a:r>
            <a:r>
              <a:rPr lang="de-AT" baseline="0" dirty="0" err="1" smtClean="0"/>
              <a:t>further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rays</a:t>
            </a:r>
            <a:r>
              <a:rPr lang="de-AT" baseline="0" dirty="0" smtClean="0"/>
              <a:t> (</a:t>
            </a:r>
            <a:r>
              <a:rPr lang="de-AT" baseline="0" dirty="0" err="1" smtClean="0"/>
              <a:t>for</a:t>
            </a:r>
            <a:r>
              <a:rPr lang="de-AT" baseline="0" dirty="0" smtClean="0"/>
              <a:t> </a:t>
            </a:r>
            <a:r>
              <a:rPr lang="de-AT" baseline="0" dirty="0" err="1" smtClean="0"/>
              <a:t>shading</a:t>
            </a:r>
            <a:r>
              <a:rPr lang="de-AT" baseline="0" dirty="0" smtClean="0"/>
              <a:t>)</a:t>
            </a:r>
          </a:p>
          <a:p>
            <a:r>
              <a:rPr lang="de-AT" baseline="0" dirty="0" smtClean="0"/>
              <a:t>Can pass </a:t>
            </a:r>
            <a:r>
              <a:rPr lang="de-AT" baseline="0" dirty="0" err="1" smtClean="0"/>
              <a:t>through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if</a:t>
            </a:r>
            <a:r>
              <a:rPr lang="de-AT" baseline="0" dirty="0" smtClean="0"/>
              <a:t> transparent</a:t>
            </a:r>
          </a:p>
          <a:p>
            <a:r>
              <a:rPr lang="de-AT" baseline="0" dirty="0" smtClean="0"/>
              <a:t>Can pass </a:t>
            </a:r>
            <a:r>
              <a:rPr lang="de-AT" baseline="0" dirty="0" err="1" smtClean="0"/>
              <a:t>through</a:t>
            </a:r>
            <a:r>
              <a:rPr lang="de-AT" baseline="0" dirty="0" smtClean="0"/>
              <a:t> </a:t>
            </a:r>
            <a:r>
              <a:rPr lang="de-AT" baseline="0" dirty="0" err="1" smtClean="0"/>
              <a:t>if</a:t>
            </a:r>
            <a:r>
              <a:rPr lang="de-AT" baseline="0" dirty="0" smtClean="0"/>
              <a:t> not </a:t>
            </a:r>
            <a:r>
              <a:rPr lang="de-AT" baseline="0" dirty="0" err="1" smtClean="0"/>
              <a:t>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8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F79-389D-479C-BB3A-D4D5938578A3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37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435D-A3C4-4BAB-BDC3-C80DD11A588B}" type="datetime1">
              <a:rPr lang="en-US" smtClean="0"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6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57987-465B-4045-936D-683BFF17FE45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55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3EEE-424C-48DE-8D51-710A721E36E1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4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1193532" y="304494"/>
            <a:ext cx="10160267" cy="1018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idx="1"/>
          </p:nvPr>
        </p:nvSpPr>
        <p:spPr>
          <a:xfrm>
            <a:off x="1193532" y="1649762"/>
            <a:ext cx="10160268" cy="452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Rectangle 53"/>
          <p:cNvSpPr>
            <a:spLocks noChangeArrowheads="1"/>
          </p:cNvSpPr>
          <p:nvPr userDrawn="1"/>
        </p:nvSpPr>
        <p:spPr bwMode="auto">
          <a:xfrm rot="16200000">
            <a:off x="-1934099" y="4150248"/>
            <a:ext cx="4984749" cy="18000"/>
          </a:xfrm>
          <a:prstGeom prst="rect">
            <a:avLst/>
          </a:prstGeom>
          <a:solidFill>
            <a:srgbClr val="5181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 dirty="0"/>
          </a:p>
        </p:txBody>
      </p:sp>
      <p:pic>
        <p:nvPicPr>
          <p:cNvPr id="22" name="Picture 2" descr="Z:\Logos\RISC\RISC_Logo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96"/>
          <a:stretch/>
        </p:blipFill>
        <p:spPr bwMode="auto">
          <a:xfrm>
            <a:off x="194801" y="453801"/>
            <a:ext cx="74495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Z:\Logos\JKU\JKULogolangeng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50000" b="11093"/>
          <a:stretch/>
        </p:blipFill>
        <p:spPr bwMode="auto">
          <a:xfrm rot="16200000">
            <a:off x="-539798" y="5547320"/>
            <a:ext cx="1901525" cy="25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cstaub\Documents\2014 Vorlagen NEU\risc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6611" y="2857975"/>
            <a:ext cx="2664376" cy="2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8219975" y="0"/>
            <a:ext cx="3972026" cy="3407344"/>
          </a:xfrm>
          <a:prstGeom prst="rect">
            <a:avLst/>
          </a:prstGeom>
          <a:blipFill dpi="0" rotWithShape="1">
            <a:blip r:embed="rId5">
              <a:alphaModFix amt="10000"/>
            </a:blip>
            <a:srcRect/>
            <a:stretch>
              <a:fillRect t="-100000" r="-100000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119353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1ED9-D4BA-4CF7-8522-F27E50AD72E7}" type="datetime1">
              <a:rPr lang="en-US" smtClean="0"/>
              <a:t>10/15/2014</a:t>
            </a:fld>
            <a:endParaRPr lang="en-US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1059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02065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AE23-6226-4BE4-B746-DB21F2E694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03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9688-B8A2-4371-86B5-8505AD5EAC42}" type="datetime1">
              <a:rPr lang="en-US" smtClean="0"/>
              <a:t>10/15/2014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3"/>
          <p:cNvSpPr>
            <a:spLocks noChangeArrowheads="1"/>
          </p:cNvSpPr>
          <p:nvPr userDrawn="1"/>
        </p:nvSpPr>
        <p:spPr bwMode="auto">
          <a:xfrm rot="16200000">
            <a:off x="-1934099" y="4150248"/>
            <a:ext cx="4984749" cy="18000"/>
          </a:xfrm>
          <a:prstGeom prst="rect">
            <a:avLst/>
          </a:prstGeom>
          <a:solidFill>
            <a:srgbClr val="5181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 dirty="0"/>
          </a:p>
        </p:txBody>
      </p:sp>
      <p:pic>
        <p:nvPicPr>
          <p:cNvPr id="7" name="Picture 2" descr="Z:\Logos\RISC\RISC_Logo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96"/>
          <a:stretch/>
        </p:blipFill>
        <p:spPr bwMode="auto">
          <a:xfrm>
            <a:off x="194801" y="453801"/>
            <a:ext cx="74495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Z:\Logos\JKU\JKULogolangeng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50000" b="11093"/>
          <a:stretch/>
        </p:blipFill>
        <p:spPr bwMode="auto">
          <a:xfrm rot="16200000">
            <a:off x="-539798" y="5547320"/>
            <a:ext cx="1901525" cy="25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cstaub\Documents\2014 Vorlagen NEU\risc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6611" y="2857975"/>
            <a:ext cx="2664376" cy="2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1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532" y="1709738"/>
            <a:ext cx="1015391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3532" y="4589463"/>
            <a:ext cx="101539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4D5-5E4D-4C5A-AF04-505BDBD482A3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3"/>
          <p:cNvSpPr>
            <a:spLocks noChangeArrowheads="1"/>
          </p:cNvSpPr>
          <p:nvPr userDrawn="1"/>
        </p:nvSpPr>
        <p:spPr bwMode="auto">
          <a:xfrm rot="16200000">
            <a:off x="-1934099" y="4150248"/>
            <a:ext cx="4984749" cy="18000"/>
          </a:xfrm>
          <a:prstGeom prst="rect">
            <a:avLst/>
          </a:prstGeom>
          <a:solidFill>
            <a:srgbClr val="5181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 dirty="0"/>
          </a:p>
        </p:txBody>
      </p:sp>
      <p:pic>
        <p:nvPicPr>
          <p:cNvPr id="12" name="Picture 2" descr="Z:\Logos\RISC\RISC_Logo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96"/>
          <a:stretch/>
        </p:blipFill>
        <p:spPr bwMode="auto">
          <a:xfrm>
            <a:off x="194801" y="453801"/>
            <a:ext cx="74495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Z:\Logos\JKU\JKULogolangeng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50000" b="11093"/>
          <a:stretch/>
        </p:blipFill>
        <p:spPr bwMode="auto">
          <a:xfrm rot="16200000">
            <a:off x="-539798" y="5547320"/>
            <a:ext cx="1901525" cy="25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cstaub\Documents\2014 Vorlagen NEU\risc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6611" y="2857975"/>
            <a:ext cx="2664376" cy="2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2916455" y="2391220"/>
            <a:ext cx="12696637" cy="5563799"/>
          </a:xfrm>
          <a:prstGeom prst="rect">
            <a:avLst/>
          </a:prstGeom>
          <a:blipFill dpi="0" rotWithShape="1">
            <a:blip r:embed="rId5">
              <a:alphaModFix amt="10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8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605D-895F-4137-9C95-EC59F0C0F955}" type="datetime1">
              <a:rPr lang="en-US" smtClean="0"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1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B7E0-9BCC-4490-B0CC-45F3F185CE24}" type="datetime1">
              <a:rPr lang="en-US" smtClean="0"/>
              <a:t>10/15/2014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8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08F9-18D3-4C43-B6ED-1AB2D932E4B9}" type="datetime1">
              <a:rPr lang="en-US" smtClean="0"/>
              <a:t>10/15/2014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0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0C0F-212C-42A5-9D3F-78D0961B6E0E}" type="datetime1">
              <a:rPr lang="en-US" smtClean="0"/>
              <a:t>10/15/2014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28FE9-5D31-49E0-B9A3-43C2B1BE0CA4}" type="datetime1">
              <a:rPr lang="en-US" smtClean="0"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74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3532" y="304494"/>
            <a:ext cx="10160267" cy="1018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3532" y="1649762"/>
            <a:ext cx="10160268" cy="452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353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64CF3-C54E-4338-8A3D-4ED113C9D804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1059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02065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AE23-6226-4BE4-B746-DB21F2E694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B8AB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Ray_tracing_(graphics)#mediaviewer/File:Ray_trace_diagram.svg" TargetMode="External"/><Relationship Id="rId5" Type="http://schemas.openxmlformats.org/officeDocument/2006/relationships/hyperlink" Target="http://www.arcsynthesis.org/gltut/basics/Intro%20Graphics%20and%20Rendering.html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.academic.ru/dic.nsf/dewiki/116322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etalbyexample.com/up-and-running-3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thomasdiewald.com/blog/?p=148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File:Turbocharger.jpg" TargetMode="External"/><Relationship Id="rId5" Type="http://schemas.openxmlformats.org/officeDocument/2006/relationships/hyperlink" Target="http://www.globalpumps.in/matherplatt.html" TargetMode="Externa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hyperlink" Target="http://www.pcper.com/reviews/Mobile/Intel-Core-i7-3720QM-Ivy-Bridge-Mobile-Review-Monster-Kill" TargetMode="External"/><Relationship Id="rId7" Type="http://schemas.openxmlformats.org/officeDocument/2006/relationships/image" Target="../media/image38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hyperlink" Target="http://www.bit-tech.net/hardware/graphics/2013/11/07/nvidia-gtx-780-ti-3gb-review/1" TargetMode="External"/><Relationship Id="rId4" Type="http://schemas.openxmlformats.org/officeDocument/2006/relationships/hyperlink" Target="http://www.anandtech.com/show/6265/intels-xeon-phi-in-10-petaflops-supercompu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P0ImcDi_B0o" TargetMode="Externa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 smtClean="0"/>
              <a:t>enlight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An </a:t>
            </a:r>
            <a:r>
              <a:rPr lang="de-AT" dirty="0" err="1" smtClean="0"/>
              <a:t>optimized</a:t>
            </a:r>
            <a:r>
              <a:rPr lang="de-AT" dirty="0" smtClean="0"/>
              <a:t> </a:t>
            </a:r>
            <a:r>
              <a:rPr lang="de-AT" dirty="0" err="1" smtClean="0"/>
              <a:t>raycasting</a:t>
            </a:r>
            <a:r>
              <a:rPr lang="de-AT" dirty="0" smtClean="0"/>
              <a:t> </a:t>
            </a:r>
            <a:r>
              <a:rPr lang="de-AT" dirty="0" err="1" smtClean="0"/>
              <a:t>approach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subtractive</a:t>
            </a:r>
            <a:r>
              <a:rPr lang="de-AT" dirty="0" smtClean="0"/>
              <a:t> </a:t>
            </a:r>
            <a:r>
              <a:rPr lang="de-AT" dirty="0" err="1" smtClean="0"/>
              <a:t>manufacturing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46" y="5365904"/>
            <a:ext cx="3356831" cy="979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" y="5262990"/>
            <a:ext cx="3166878" cy="1185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89" y="5175553"/>
            <a:ext cx="2587997" cy="136054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8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Rendering 3D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r>
              <a:rPr lang="de-DE" dirty="0" smtClean="0"/>
              <a:t>Rasterization</a:t>
            </a:r>
            <a:br>
              <a:rPr lang="de-DE" dirty="0" smtClean="0"/>
            </a:br>
            <a:r>
              <a:rPr lang="de-DE" dirty="0" smtClean="0"/>
              <a:t>(OpenGL, DirectX)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Ray tracing/casting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351" y="1518505"/>
            <a:ext cx="5240877" cy="1965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44" y="4004517"/>
            <a:ext cx="4710137" cy="31426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4143" y="6457890"/>
            <a:ext cx="5110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www.arcsynthesis.org/gltut/basics/Intro%20Graphics%20and%20Rendering.html</a:t>
            </a:r>
            <a:endParaRPr lang="en-US" sz="1000" dirty="0" smtClean="0"/>
          </a:p>
          <a:p>
            <a:r>
              <a:rPr lang="en-US" sz="1000" dirty="0" smtClean="0">
                <a:hlinkClick r:id="rId6"/>
              </a:rPr>
              <a:t>http</a:t>
            </a:r>
            <a:r>
              <a:rPr lang="en-US" sz="1000" dirty="0">
                <a:hlinkClick r:id="rId6"/>
              </a:rPr>
              <a:t>://en.wikipedia.org/wiki/Ray_tracing_(graphics)#</a:t>
            </a:r>
            <a:r>
              <a:rPr lang="en-US" sz="1000" dirty="0" smtClean="0">
                <a:hlinkClick r:id="rId6"/>
              </a:rPr>
              <a:t>mediaviewer/File:Ray_trace_diagram.svg</a:t>
            </a:r>
            <a:endParaRPr lang="en-US" sz="10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65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Ray casting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86" y="1338695"/>
            <a:ext cx="9320342" cy="4592428"/>
          </a:xfrm>
        </p:spPr>
      </p:pic>
      <p:sp>
        <p:nvSpPr>
          <p:cNvPr id="5" name="TextBox 4"/>
          <p:cNvSpPr txBox="1"/>
          <p:nvPr/>
        </p:nvSpPr>
        <p:spPr>
          <a:xfrm>
            <a:off x="9565961" y="6611779"/>
            <a:ext cx="2626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de.academic.ru/dic.nsf/dewiki/1163221</a:t>
            </a:r>
            <a:endParaRPr lang="en-US" sz="1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97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err="1" smtClean="0"/>
              <a:t>Swept</a:t>
            </a:r>
            <a:r>
              <a:rPr lang="de-AT" dirty="0" smtClean="0"/>
              <a:t> </a:t>
            </a:r>
            <a:r>
              <a:rPr lang="de-AT" dirty="0" err="1" smtClean="0"/>
              <a:t>volumes</a:t>
            </a:r>
            <a:r>
              <a:rPr lang="de-AT" dirty="0" smtClean="0"/>
              <a:t> - </a:t>
            </a:r>
            <a:r>
              <a:rPr lang="de-AT" dirty="0" err="1" smtClean="0"/>
              <a:t>entry</a:t>
            </a:r>
            <a:r>
              <a:rPr lang="de-AT" dirty="0" smtClean="0"/>
              <a:t>/</a:t>
            </a:r>
            <a:r>
              <a:rPr lang="de-AT" dirty="0" err="1" smtClean="0"/>
              <a:t>exit</a:t>
            </a:r>
            <a:r>
              <a:rPr lang="de-AT" dirty="0" smtClean="0"/>
              <a:t> </a:t>
            </a:r>
            <a:r>
              <a:rPr lang="de-AT" dirty="0" err="1" smtClean="0"/>
              <a:t>counting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3" y="2424022"/>
            <a:ext cx="3513453" cy="2527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46" y="2424022"/>
            <a:ext cx="3513453" cy="2527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49" y="2424022"/>
            <a:ext cx="3513452" cy="2527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56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Triangle ray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Fast, Minimum Storage Ray/Triangle Intersection,</a:t>
            </a:r>
            <a:br>
              <a:rPr lang="en-US" sz="3200" dirty="0" smtClean="0"/>
            </a:br>
            <a:r>
              <a:rPr lang="en-US" sz="3200" dirty="0" err="1" smtClean="0"/>
              <a:t>Möller</a:t>
            </a:r>
            <a:r>
              <a:rPr lang="en-US" sz="3200" dirty="0" smtClean="0"/>
              <a:t> &amp; </a:t>
            </a:r>
            <a:r>
              <a:rPr lang="en-US" sz="3200" dirty="0" err="1" smtClean="0"/>
              <a:t>Trumbore</a:t>
            </a:r>
            <a:r>
              <a:rPr lang="en-US" sz="3200" dirty="0" smtClean="0"/>
              <a:t>, 1997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55" y="2684373"/>
            <a:ext cx="7479102" cy="4103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2483" y="6611779"/>
            <a:ext cx="2389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/>
              <a:t>Image: Torsten Welsch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Ray </a:t>
            </a:r>
            <a:r>
              <a:rPr lang="de-DE" dirty="0" err="1" smtClean="0"/>
              <a:t>casting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coloring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Per ray/pixel</a:t>
            </a:r>
          </a:p>
          <a:p>
            <a:r>
              <a:rPr lang="de-DE" dirty="0" smtClean="0"/>
              <a:t>Distance/position</a:t>
            </a:r>
          </a:p>
          <a:p>
            <a:r>
              <a:rPr lang="de-DE" dirty="0" smtClean="0"/>
              <a:t>Normal </a:t>
            </a:r>
            <a:r>
              <a:rPr lang="de-DE" dirty="0" err="1" smtClean="0"/>
              <a:t>vector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smtClean="0"/>
              <a:t>hit triangle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13062" y="6611779"/>
            <a:ext cx="2678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http://metalbyexample.com/up-and-running-3</a:t>
            </a:r>
            <a:r>
              <a:rPr lang="en-US" sz="1000" dirty="0" smtClean="0">
                <a:hlinkClick r:id="rId3"/>
              </a:rPr>
              <a:t>/</a:t>
            </a:r>
            <a:endParaRPr lang="en-US" sz="1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5" y="1952975"/>
            <a:ext cx="6536074" cy="379092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87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Write calculated</a:t>
            </a:r>
            <a:br>
              <a:rPr lang="de-DE" dirty="0" smtClean="0"/>
            </a:br>
            <a:r>
              <a:rPr lang="de-DE" dirty="0" smtClean="0"/>
              <a:t>color values directly</a:t>
            </a:r>
            <a:br>
              <a:rPr lang="de-DE" dirty="0" smtClean="0"/>
            </a:br>
            <a:r>
              <a:rPr lang="de-DE" dirty="0" smtClean="0"/>
              <a:t>to frame buffer</a:t>
            </a:r>
            <a:br>
              <a:rPr lang="de-DE" dirty="0" smtClean="0"/>
            </a:br>
            <a:r>
              <a:rPr lang="de-DE" dirty="0" smtClean="0"/>
              <a:t>(glDrawPixels)</a:t>
            </a:r>
          </a:p>
          <a:p>
            <a:r>
              <a:rPr lang="de-DE" dirty="0" smtClean="0"/>
              <a:t>Fast</a:t>
            </a:r>
          </a:p>
          <a:p>
            <a:r>
              <a:rPr lang="de-DE" dirty="0" smtClean="0"/>
              <a:t>Color calculation</a:t>
            </a:r>
            <a:br>
              <a:rPr lang="de-DE" dirty="0" smtClean="0"/>
            </a:br>
            <a:r>
              <a:rPr lang="de-DE" dirty="0" smtClean="0"/>
              <a:t>entirely on CPU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53" y="1825624"/>
            <a:ext cx="6525022" cy="4473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Retriangulation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7210" r="14451" b="10517"/>
          <a:stretch/>
        </p:blipFill>
        <p:spPr>
          <a:xfrm>
            <a:off x="1049711" y="2968473"/>
            <a:ext cx="4416695" cy="36954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2439" r="9048" b="6097"/>
          <a:stretch/>
        </p:blipFill>
        <p:spPr>
          <a:xfrm>
            <a:off x="6002297" y="1917810"/>
            <a:ext cx="5483133" cy="4374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Triangulation on CPU</a:t>
            </a:r>
          </a:p>
          <a:p>
            <a:r>
              <a:rPr lang="de-DE" dirty="0" smtClean="0"/>
              <a:t>Full graphics pipeline</a:t>
            </a:r>
            <a:r>
              <a:rPr lang="de-DE" dirty="0"/>
              <a:t> </a:t>
            </a:r>
            <a:r>
              <a:rPr lang="de-DE" dirty="0" smtClean="0"/>
              <a:t>on GPU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30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Reducing intersection tests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4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Acceleration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r>
              <a:rPr lang="de-AT" dirty="0" smtClean="0"/>
              <a:t>Trees</a:t>
            </a:r>
          </a:p>
          <a:p>
            <a:pPr lvl="1"/>
            <a:r>
              <a:rPr lang="de-AT" dirty="0" smtClean="0"/>
              <a:t>K-d trees</a:t>
            </a:r>
          </a:p>
          <a:p>
            <a:pPr lvl="1"/>
            <a:r>
              <a:rPr lang="de-AT" dirty="0" smtClean="0"/>
              <a:t>Octrees</a:t>
            </a:r>
          </a:p>
          <a:p>
            <a:pPr lvl="1"/>
            <a:r>
              <a:rPr lang="de-AT" dirty="0" smtClean="0"/>
              <a:t>Bounding volume</a:t>
            </a:r>
            <a:br>
              <a:rPr lang="de-AT" dirty="0" smtClean="0"/>
            </a:br>
            <a:r>
              <a:rPr lang="de-AT" dirty="0" smtClean="0"/>
              <a:t>hierarchy</a:t>
            </a:r>
          </a:p>
          <a:p>
            <a:pPr marL="457200" lvl="1" indent="0">
              <a:buNone/>
            </a:pPr>
            <a:endParaRPr lang="de-AT" dirty="0" smtClean="0"/>
          </a:p>
          <a:p>
            <a:r>
              <a:rPr lang="de-AT" dirty="0" smtClean="0"/>
              <a:t>Regular grids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19236" y="6599743"/>
            <a:ext cx="2372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hlinkClick r:id="rId2"/>
              </a:rPr>
              <a:t>http://thomasdiewald.com/blog/?</a:t>
            </a:r>
            <a:r>
              <a:rPr lang="en-US" sz="1000" dirty="0" smtClean="0">
                <a:hlinkClick r:id="rId2"/>
              </a:rPr>
              <a:t>p=1488</a:t>
            </a:r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74" y="1482110"/>
            <a:ext cx="4821642" cy="482164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5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Regular </a:t>
            </a:r>
            <a:r>
              <a:rPr lang="de-AT" dirty="0" err="1" smtClean="0"/>
              <a:t>grid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Simple</a:t>
            </a:r>
          </a:p>
          <a:p>
            <a:r>
              <a:rPr lang="de-DE" dirty="0" smtClean="0"/>
              <a:t>Fast modifications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0" y="1409455"/>
            <a:ext cx="6066749" cy="4767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99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0" y="1780674"/>
            <a:ext cx="5087949" cy="4149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r="171"/>
          <a:stretch/>
        </p:blipFill>
        <p:spPr>
          <a:xfrm>
            <a:off x="6252397" y="1780674"/>
            <a:ext cx="5394357" cy="4149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370394" y="6457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www.globalpumps.in/matherplatt.html</a:t>
            </a:r>
            <a:endParaRPr lang="en-US" sz="1000" dirty="0" smtClean="0"/>
          </a:p>
          <a:p>
            <a:r>
              <a:rPr lang="en-US" sz="1000" dirty="0">
                <a:hlinkClick r:id="rId6"/>
              </a:rPr>
              <a:t>http://</a:t>
            </a:r>
            <a:r>
              <a:rPr lang="en-US" sz="1000" dirty="0" smtClean="0">
                <a:hlinkClick r:id="rId6"/>
              </a:rPr>
              <a:t>en.wikipedia.org/wiki/File:Turbocharger.jpg</a:t>
            </a:r>
            <a:endParaRPr lang="en-US" sz="10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>
            <a:normAutofit/>
          </a:bodyPr>
          <a:lstStyle/>
          <a:p>
            <a:r>
              <a:rPr lang="de-DE" dirty="0" smtClean="0"/>
              <a:t>Industrial components – e.g. impellers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91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Traversal – 3D DDA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fast voxel </a:t>
            </a:r>
            <a:r>
              <a:rPr lang="en-US" dirty="0" smtClean="0"/>
              <a:t>traversal</a:t>
            </a:r>
            <a:br>
              <a:rPr lang="en-US" dirty="0" smtClean="0"/>
            </a:br>
            <a:r>
              <a:rPr lang="en-US" dirty="0" smtClean="0"/>
              <a:t>algorithm </a:t>
            </a:r>
            <a:r>
              <a:rPr lang="en-US" dirty="0"/>
              <a:t>for ray </a:t>
            </a:r>
            <a:r>
              <a:rPr lang="en-US" dirty="0" smtClean="0"/>
              <a:t>tracing,</a:t>
            </a:r>
            <a:br>
              <a:rPr lang="en-US" dirty="0" smtClean="0"/>
            </a:br>
            <a:r>
              <a:rPr lang="en-US" dirty="0" smtClean="0"/>
              <a:t>John </a:t>
            </a:r>
            <a:r>
              <a:rPr lang="en-US" dirty="0" err="1"/>
              <a:t>Amanatides</a:t>
            </a:r>
            <a:r>
              <a:rPr lang="en-US" dirty="0"/>
              <a:t>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Andrew Woo, </a:t>
            </a:r>
            <a:r>
              <a:rPr lang="en-US" dirty="0"/>
              <a:t>1987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1" y="1001320"/>
            <a:ext cx="5767950" cy="5546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08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Reducing triangle count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28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err="1" smtClean="0"/>
              <a:t>Optimizing</a:t>
            </a:r>
            <a:r>
              <a:rPr lang="de-AT" dirty="0" smtClean="0"/>
              <a:t> </a:t>
            </a:r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3" y="2148227"/>
            <a:ext cx="5305245" cy="3598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48" y="1811548"/>
            <a:ext cx="4052051" cy="4080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576113" y="5834972"/>
            <a:ext cx="2499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Screen shot of selected triangles in MeshLab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2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err="1" smtClean="0"/>
              <a:t>Cell</a:t>
            </a:r>
            <a:r>
              <a:rPr lang="de-AT" dirty="0" smtClean="0"/>
              <a:t> </a:t>
            </a:r>
            <a:r>
              <a:rPr lang="de-AT" dirty="0" err="1" smtClean="0"/>
              <a:t>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71" y="2221154"/>
            <a:ext cx="5561824" cy="3901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96"/>
          <a:stretch/>
        </p:blipFill>
        <p:spPr>
          <a:xfrm>
            <a:off x="6978716" y="2221154"/>
            <a:ext cx="4011339" cy="3896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1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Open </a:t>
            </a:r>
            <a:r>
              <a:rPr lang="de-AT" dirty="0" err="1" smtClean="0"/>
              <a:t>volumes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58" y="1690688"/>
            <a:ext cx="6623479" cy="4965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88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reduction</a:t>
            </a:r>
            <a:endParaRPr lang="en-US" dirty="0"/>
          </a:p>
        </p:txBody>
      </p:sp>
      <p:graphicFrame>
        <p:nvGraphicFramePr>
          <p:cNvPr id="6" name="Diagramm 1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44348057"/>
              </p:ext>
            </p:extLst>
          </p:nvPr>
        </p:nvGraphicFramePr>
        <p:xfrm>
          <a:off x="2286000" y="1471072"/>
          <a:ext cx="8160589" cy="508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50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III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Hardware architecture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81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b="1" dirty="0" smtClean="0"/>
              <a:t>Vectorization and memory locality - Packets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>
            <a:norm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Ray </a:t>
            </a:r>
            <a:r>
              <a:rPr lang="en-US" sz="3200" dirty="0"/>
              <a:t>tracing </a:t>
            </a:r>
            <a:r>
              <a:rPr lang="en-US" sz="3200" dirty="0" smtClean="0"/>
              <a:t>animated</a:t>
            </a:r>
            <a:br>
              <a:rPr lang="en-US" sz="3200" dirty="0" smtClean="0"/>
            </a:br>
            <a:r>
              <a:rPr lang="en-US" sz="3200" dirty="0" smtClean="0"/>
              <a:t>scenes</a:t>
            </a:r>
            <a:r>
              <a:rPr lang="en-US" sz="3200" dirty="0"/>
              <a:t> </a:t>
            </a:r>
            <a:r>
              <a:rPr lang="en-US" sz="3200" dirty="0" smtClean="0"/>
              <a:t>using coherent</a:t>
            </a:r>
            <a:br>
              <a:rPr lang="en-US" sz="3200" dirty="0" smtClean="0"/>
            </a:br>
            <a:r>
              <a:rPr lang="en-US" sz="3200" dirty="0" smtClean="0"/>
              <a:t>grid traversal,</a:t>
            </a:r>
            <a:br>
              <a:rPr lang="en-US" sz="3200" dirty="0" smtClean="0"/>
            </a:br>
            <a:r>
              <a:rPr lang="en-US" sz="3200" dirty="0" smtClean="0"/>
              <a:t>Ingo Wald et al., 2006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966" y="1541113"/>
            <a:ext cx="5095578" cy="4995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3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2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Runtime benchmark</a:t>
            </a:r>
            <a:endParaRPr lang="en-US" dirty="0"/>
          </a:p>
        </p:txBody>
      </p:sp>
      <p:graphicFrame>
        <p:nvGraphicFramePr>
          <p:cNvPr id="6" name="Diagramm 1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98778423"/>
              </p:ext>
            </p:extLst>
          </p:nvPr>
        </p:nvGraphicFramePr>
        <p:xfrm>
          <a:off x="1030705" y="1613869"/>
          <a:ext cx="753804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75696" y="6339445"/>
            <a:ext cx="5519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http://www.pcper.com/reviews/Mobile/Intel-Core-i7-3720QM-Ivy-Bridge-Mobile-Review-Monster-Kill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http://www.anandtech.com/show/6265/intels-xeon-phi-in-10-petaflops-supercomputer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http://www.bit-tech.net/hardware/graphics/2013/11/07/nvidia-gtx-780-ti-3gb-review/1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89" y="302158"/>
            <a:ext cx="1694895" cy="1700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14" y="2526630"/>
            <a:ext cx="2710244" cy="16468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14" y="4299076"/>
            <a:ext cx="2957647" cy="191473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81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978546" y="6611779"/>
            <a:ext cx="421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Adapted from: </a:t>
            </a:r>
            <a:r>
              <a:rPr lang="en-US" sz="1000" dirty="0">
                <a:hlinkClick r:id="rId5"/>
              </a:rPr>
              <a:t>https://</a:t>
            </a:r>
            <a:r>
              <a:rPr lang="en-US" sz="1000" dirty="0" smtClean="0">
                <a:hlinkClick r:id="rId5"/>
              </a:rPr>
              <a:t>www.youtube.com/watch?v=P0ImcDi_B0o</a:t>
            </a:r>
            <a:endParaRPr lang="en-US" sz="100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Milling - Subtractive manufacturing</a:t>
            </a:r>
            <a:endParaRPr lang="en-US" dirty="0"/>
          </a:p>
        </p:txBody>
      </p:sp>
      <p:pic>
        <p:nvPicPr>
          <p:cNvPr id="4" name="int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9488" y="1649413"/>
            <a:ext cx="8048625" cy="4527550"/>
          </a:xfr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6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Visual quality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4511" r="4217" b="3571"/>
          <a:stretch/>
        </p:blipFill>
        <p:spPr>
          <a:xfrm>
            <a:off x="7461849" y="3473481"/>
            <a:ext cx="3857561" cy="2786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8663" r="15551" b="12878"/>
          <a:stretch/>
        </p:blipFill>
        <p:spPr>
          <a:xfrm>
            <a:off x="1252086" y="1690688"/>
            <a:ext cx="5874589" cy="456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4038" r="3814" b="3381"/>
          <a:stretch/>
        </p:blipFill>
        <p:spPr>
          <a:xfrm>
            <a:off x="7461133" y="320735"/>
            <a:ext cx="3858277" cy="27978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1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Master </a:t>
            </a:r>
            <a:r>
              <a:rPr lang="de-AT" dirty="0" err="1" smtClean="0"/>
              <a:t>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r>
              <a:rPr lang="en-US" dirty="0" smtClean="0"/>
              <a:t>"Detailed </a:t>
            </a:r>
            <a:r>
              <a:rPr lang="en-US" dirty="0"/>
              <a:t>and adaptive surface reconstruction of implicitly defined </a:t>
            </a:r>
            <a:r>
              <a:rPr lang="en-US" dirty="0" smtClean="0"/>
              <a:t>geometries"</a:t>
            </a:r>
          </a:p>
          <a:p>
            <a:r>
              <a:rPr lang="de-DE" dirty="0" smtClean="0"/>
              <a:t>Regular grid with swept volumes as input</a:t>
            </a:r>
            <a:endParaRPr lang="en-US" dirty="0" smtClean="0"/>
          </a:p>
          <a:p>
            <a:r>
              <a:rPr lang="de-DE" dirty="0" smtClean="0"/>
              <a:t>Will (hopefully) calculate exact surface as triangle mesh</a:t>
            </a:r>
          </a:p>
          <a:p>
            <a:r>
              <a:rPr lang="de-DE" dirty="0" smtClean="0"/>
              <a:t>See you in December ;)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7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r>
              <a:rPr lang="de-DE" dirty="0" smtClean="0"/>
              <a:t>Problem specification</a:t>
            </a:r>
          </a:p>
          <a:p>
            <a:r>
              <a:rPr lang="de-DE" dirty="0" smtClean="0"/>
              <a:t>Basic visualization approach</a:t>
            </a:r>
          </a:p>
          <a:p>
            <a:r>
              <a:rPr lang="de-DE" dirty="0" smtClean="0"/>
              <a:t>Optimization I, II, III</a:t>
            </a:r>
          </a:p>
          <a:p>
            <a:r>
              <a:rPr lang="de-DE" dirty="0" smtClean="0"/>
              <a:t>Results</a:t>
            </a:r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60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specification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77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Input for digital 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69" y="1966821"/>
            <a:ext cx="4576531" cy="3510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39" y="1966820"/>
            <a:ext cx="4987893" cy="3504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19468" y="5471693"/>
            <a:ext cx="9732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MeshLab screen shots of low resolution input meshes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92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Problem situation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68" y="1666875"/>
            <a:ext cx="7516813" cy="4510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505868" y="6176963"/>
            <a:ext cx="75168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MeshLab screen shots of low resolution input meshes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27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Existing methods – e.g. marching cubes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69" y="1808372"/>
            <a:ext cx="6803802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86" y="3088533"/>
            <a:ext cx="2438740" cy="2238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0469" y="6159710"/>
            <a:ext cx="6803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Explicit surface calculation using MeshLab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0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 visualization approach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52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732</Words>
  <Application>Microsoft Office PowerPoint</Application>
  <PresentationFormat>Widescreen</PresentationFormat>
  <Paragraphs>221</Paragraphs>
  <Slides>31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enlight</vt:lpstr>
      <vt:lpstr>Industrial components – e.g. impellers</vt:lpstr>
      <vt:lpstr>Milling - Subtractive manufacturing</vt:lpstr>
      <vt:lpstr>Overview</vt:lpstr>
      <vt:lpstr>Problem specification</vt:lpstr>
      <vt:lpstr>Input for digital simulation</vt:lpstr>
      <vt:lpstr>Problem situation</vt:lpstr>
      <vt:lpstr>Existing methods – e.g. marching cubes</vt:lpstr>
      <vt:lpstr>Basic visualization approach</vt:lpstr>
      <vt:lpstr>Rendering 3D geometry</vt:lpstr>
      <vt:lpstr>Ray casting</vt:lpstr>
      <vt:lpstr>Swept volumes - entry/exit counting</vt:lpstr>
      <vt:lpstr>Triangle ray intersection</vt:lpstr>
      <vt:lpstr>Ray casting result and coloring</vt:lpstr>
      <vt:lpstr>OpenGL integration - Composition</vt:lpstr>
      <vt:lpstr>OpenGL integration - Retriangulation</vt:lpstr>
      <vt:lpstr>Optimization I</vt:lpstr>
      <vt:lpstr>Acceleration structures</vt:lpstr>
      <vt:lpstr>Regular grid</vt:lpstr>
      <vt:lpstr>Traversal – 3D DDA</vt:lpstr>
      <vt:lpstr>Optimization II</vt:lpstr>
      <vt:lpstr>Optimizing triangle count</vt:lpstr>
      <vt:lpstr>Cell classification</vt:lpstr>
      <vt:lpstr>Open volumes</vt:lpstr>
      <vt:lpstr>Triangle reduction</vt:lpstr>
      <vt:lpstr>Optimization III</vt:lpstr>
      <vt:lpstr>Vectorization and memory locality - Packets</vt:lpstr>
      <vt:lpstr>Results</vt:lpstr>
      <vt:lpstr>Runtime benchmark</vt:lpstr>
      <vt:lpstr>Visual quality</vt:lpstr>
      <vt:lpstr>Master thesis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enlight</dc:title>
  <dc:creator>dixxi</dc:creator>
  <cp:lastModifiedBy>dixxi</cp:lastModifiedBy>
  <cp:revision>74</cp:revision>
  <dcterms:created xsi:type="dcterms:W3CDTF">2014-10-13T19:11:37Z</dcterms:created>
  <dcterms:modified xsi:type="dcterms:W3CDTF">2014-10-15T14:07:18Z</dcterms:modified>
</cp:coreProperties>
</file>